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41"/>
  </p:notesMasterIdLst>
  <p:handoutMasterIdLst>
    <p:handoutMasterId r:id="rId42"/>
  </p:handoutMasterIdLst>
  <p:sldIdLst>
    <p:sldId id="273" r:id="rId3"/>
    <p:sldId id="266" r:id="rId4"/>
    <p:sldId id="282" r:id="rId5"/>
    <p:sldId id="303" r:id="rId6"/>
    <p:sldId id="304" r:id="rId7"/>
    <p:sldId id="305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4" r:id="rId24"/>
    <p:sldId id="290" r:id="rId25"/>
    <p:sldId id="291" r:id="rId26"/>
    <p:sldId id="292" r:id="rId27"/>
    <p:sldId id="294" r:id="rId28"/>
    <p:sldId id="288" r:id="rId29"/>
    <p:sldId id="286" r:id="rId30"/>
    <p:sldId id="295" r:id="rId31"/>
    <p:sldId id="297" r:id="rId32"/>
    <p:sldId id="296" r:id="rId33"/>
    <p:sldId id="298" r:id="rId34"/>
    <p:sldId id="325" r:id="rId35"/>
    <p:sldId id="300" r:id="rId36"/>
    <p:sldId id="326" r:id="rId37"/>
    <p:sldId id="301" r:id="rId38"/>
    <p:sldId id="302" r:id="rId39"/>
    <p:sldId id="2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87B"/>
    <a:srgbClr val="18987F"/>
    <a:srgbClr val="2FC578"/>
    <a:srgbClr val="1F4D7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3A949-B0C2-450E-9965-D6EE5DC64FF0}" v="55" dt="2022-10-21T23:06:43.720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71" autoAdjust="0"/>
    <p:restoredTop sz="94660"/>
  </p:normalViewPr>
  <p:slideViewPr>
    <p:cSldViewPr snapToGrid="0">
      <p:cViewPr varScale="1">
        <p:scale>
          <a:sx n="82" d="100"/>
          <a:sy n="82" d="100"/>
        </p:scale>
        <p:origin x="4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4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pt-BR" smtClean="0"/>
              <a:t>22/10/2022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pt-BR" smtClean="0"/>
              <a:t>22/10/2022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</a:t>
            </a:r>
            <a:r>
              <a:rPr lang="pt-BR" noProof="0" dirty="0"/>
              <a:t>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1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/>
          <p:cNvSpPr/>
          <p:nvPr/>
        </p:nvSpPr>
        <p:spPr>
          <a:xfrm>
            <a:off x="2832533" y="820273"/>
            <a:ext cx="9359467" cy="2971800"/>
          </a:xfrm>
          <a:prstGeom prst="rect">
            <a:avLst/>
          </a:prstGeom>
          <a:solidFill>
            <a:srgbClr val="18987F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3906247"/>
            <a:ext cx="9359467" cy="1033272"/>
          </a:xfrm>
          <a:prstGeom prst="rect">
            <a:avLst/>
          </a:prstGeom>
          <a:solidFill>
            <a:srgbClr val="189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">
          <a:xfrm>
            <a:off x="3175199" y="1392515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rgbClr val="18987F"/>
                </a:solidFill>
              </a:defRPr>
            </a:lvl1pPr>
          </a:lstStyle>
          <a:p>
            <a:r>
              <a:rPr lang="pt-BR" dirty="0"/>
              <a:t>Título</a:t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175199" y="3987332"/>
            <a:ext cx="8500062" cy="865321"/>
          </a:xfrm>
          <a:noFill/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3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016188"/>
          </a:xfrm>
        </p:spPr>
        <p:txBody>
          <a:bodyPr>
            <a:normAutofit/>
          </a:bodyPr>
          <a:lstStyle>
            <a:lvl1pPr>
              <a:defRPr sz="22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4016188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2FC578"/>
          </a:solidFill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502152" y="1"/>
            <a:ext cx="7315200" cy="4007223"/>
          </a:xfrm>
          <a:prstGeom prst="rect">
            <a:avLst/>
          </a:prstGeom>
          <a:solidFill>
            <a:schemeClr val="bg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058862"/>
            <a:ext cx="7315200" cy="1719072"/>
          </a:xfrm>
          <a:prstGeom prst="rect">
            <a:avLst/>
          </a:prstGeom>
          <a:solidFill>
            <a:srgbClr val="2FC5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61020" y="329174"/>
            <a:ext cx="6597464" cy="3516686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rgbClr val="18987F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186053"/>
            <a:ext cx="6597465" cy="1500187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962926"/>
            <a:ext cx="4489704" cy="830695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877664"/>
            <a:ext cx="4489704" cy="343376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962926"/>
            <a:ext cx="4489704" cy="830695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877664"/>
            <a:ext cx="4489704" cy="3433769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900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3095708" y="254308"/>
            <a:ext cx="909629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  <a:solidFill>
            <a:srgbClr val="2FC578">
              <a:alpha val="63137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  <a:p>
            <a:pPr lvl="5"/>
            <a:r>
              <a:rPr lang="pt-BR" dirty="0"/>
              <a:t>sexto</a:t>
            </a:r>
          </a:p>
          <a:p>
            <a:pPr lvl="6"/>
            <a:r>
              <a:rPr lang="pt-BR" dirty="0"/>
              <a:t>sétimo</a:t>
            </a:r>
          </a:p>
          <a:p>
            <a:pPr lvl="7"/>
            <a:r>
              <a:rPr lang="pt-BR" dirty="0"/>
              <a:t>oitavo</a:t>
            </a:r>
          </a:p>
          <a:p>
            <a:pPr lvl="8"/>
            <a:r>
              <a:rPr lang="pt-BR" dirty="0"/>
              <a:t>nono</a:t>
            </a:r>
          </a:p>
        </p:txBody>
      </p:sp>
      <p:sp>
        <p:nvSpPr>
          <p:cNvPr id="10" name="Espaço Reservado para Data 10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/>
          <a:lstStyle/>
          <a:p>
            <a:fld id="{2CCFE9AC-F15C-4FA0-A6F1-298829FA691D}" type="datetimeFigureOut">
              <a:rPr lang="pt-BR" smtClean="0"/>
              <a:t>22/10/2022</a:t>
            </a:fld>
            <a:endParaRPr lang="pt-BR" dirty="0"/>
          </a:p>
        </p:txBody>
      </p:sp>
      <p:sp>
        <p:nvSpPr>
          <p:cNvPr id="11" name="Espaço Reservado para Rodapé 11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2" name="Espaço Reservado para Número de Slide 12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D266BE7-899D-4075-917F-DBDE33B6B69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5" r:id="rId9"/>
    <p:sldLayoutId id="2147483658" r:id="rId10"/>
    <p:sldLayoutId id="2147483661" r:id="rId11"/>
    <p:sldLayoutId id="2147483656" r:id="rId12"/>
    <p:sldLayoutId id="2147483660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b="1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asada.website/webCVS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iodicos.capes.gov.br/?option=com_pnews&amp;component=Clipping&amp;view=pnewsclipping&amp;cid=346&amp;mn=0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retodaciencia.com/2016/05/18/capes-negocia-reducao-de-us-20-milhoes-em-contratos-e-mantem-portal-de-periodicos/" TargetMode="External"/><Relationship Id="rId2" Type="http://schemas.openxmlformats.org/officeDocument/2006/relationships/hyperlink" Target="http://www.periodicos.capes.gov.br/?option=com_pnews&amp;component=Clipping&amp;view=pnewsclipping&amp;cid=346&amp;mn=0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1.globo.com/natureza/noticia/2019/09/04/31percent-das-queimadas-de-2019-estao-em-propriedades-privadas-aponta-novo-estudo.ghtml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275021" y="5651244"/>
            <a:ext cx="6346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/>
              <a:t>Visualização de Dados e Dashboards</a:t>
            </a:r>
          </a:p>
        </p:txBody>
      </p:sp>
      <p:sp>
        <p:nvSpPr>
          <p:cNvPr id="3" name="Retângulo 2"/>
          <p:cNvSpPr/>
          <p:nvPr/>
        </p:nvSpPr>
        <p:spPr>
          <a:xfrm>
            <a:off x="7664274" y="460076"/>
            <a:ext cx="41083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dirty="0">
                <a:solidFill>
                  <a:schemeClr val="bg2"/>
                </a:solidFill>
              </a:rPr>
              <a:t>Professor(a):</a:t>
            </a:r>
          </a:p>
          <a:p>
            <a:pPr algn="r"/>
            <a:r>
              <a:rPr lang="pt-BR" sz="2400" b="1" dirty="0">
                <a:solidFill>
                  <a:schemeClr val="bg2"/>
                </a:solidFill>
              </a:rPr>
              <a:t>Claudio Bonel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940406" y="6143255"/>
            <a:ext cx="268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ANO: 2022.2</a:t>
            </a:r>
          </a:p>
        </p:txBody>
      </p:sp>
    </p:spTree>
    <p:extLst>
      <p:ext uri="{BB962C8B-B14F-4D97-AF65-F5344CB8AC3E}">
        <p14:creationId xmlns:p14="http://schemas.microsoft.com/office/powerpoint/2010/main" val="95240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16</a:t>
            </a:r>
            <a:endParaRPr lang="pt-BR" sz="1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A693E7-9014-6D23-E3E1-2A306F2EA4DB}"/>
              </a:ext>
            </a:extLst>
          </p:cNvPr>
          <p:cNvSpPr txBox="1"/>
          <p:nvPr/>
        </p:nvSpPr>
        <p:spPr>
          <a:xfrm>
            <a:off x="436483" y="2043832"/>
            <a:ext cx="1125477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Exemplo: Divergente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36FF3C-7340-51E5-66BD-7459C750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394" y="2043832"/>
            <a:ext cx="4606951" cy="345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17</a:t>
            </a:r>
            <a:endParaRPr lang="pt-BR" sz="1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A693E7-9014-6D23-E3E1-2A306F2EA4DB}"/>
              </a:ext>
            </a:extLst>
          </p:cNvPr>
          <p:cNvSpPr txBox="1"/>
          <p:nvPr/>
        </p:nvSpPr>
        <p:spPr>
          <a:xfrm>
            <a:off x="436483" y="2043832"/>
            <a:ext cx="1125477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Exemplo: Categórico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F94855-3E3A-2BD2-4D7E-BB2D4FC3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004" y="2063866"/>
            <a:ext cx="3632273" cy="333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0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17</a:t>
            </a:r>
            <a:endParaRPr lang="pt-BR" sz="1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A693E7-9014-6D23-E3E1-2A306F2EA4DB}"/>
              </a:ext>
            </a:extLst>
          </p:cNvPr>
          <p:cNvSpPr txBox="1"/>
          <p:nvPr/>
        </p:nvSpPr>
        <p:spPr>
          <a:xfrm>
            <a:off x="436483" y="2043832"/>
            <a:ext cx="1125477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Exemplo: Destaque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D89FB9-1360-1D6E-CDF7-798E41C0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19" y="1773535"/>
            <a:ext cx="3431213" cy="46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17</a:t>
            </a:r>
            <a:endParaRPr lang="pt-BR" sz="1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A693E7-9014-6D23-E3E1-2A306F2EA4DB}"/>
              </a:ext>
            </a:extLst>
          </p:cNvPr>
          <p:cNvSpPr txBox="1"/>
          <p:nvPr/>
        </p:nvSpPr>
        <p:spPr>
          <a:xfrm>
            <a:off x="436483" y="2043832"/>
            <a:ext cx="1125477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Exemplo: Alerta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E19BD2-930F-95F0-640A-7443B867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615" y="2043832"/>
            <a:ext cx="4461190" cy="30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Cores – Problemas para pessoas com daltonismo</a:t>
            </a:r>
            <a:br>
              <a:rPr lang="pt-BR" b="1" dirty="0">
                <a:solidFill>
                  <a:schemeClr val="bg2"/>
                </a:solidFill>
              </a:rPr>
            </a:br>
            <a:r>
              <a:rPr lang="pt-BR" b="1" dirty="0">
                <a:solidFill>
                  <a:schemeClr val="bg2"/>
                </a:solidFill>
              </a:rPr>
              <a:t>(É PRECISO INCLUIR!)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19</a:t>
            </a:r>
            <a:endParaRPr lang="pt-BR" sz="1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5C02F4-2B31-F5CF-2F04-BE3B274B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90" y="2404802"/>
            <a:ext cx="9163506" cy="335218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7BDDAC-4988-D60D-E242-B18224160237}"/>
              </a:ext>
            </a:extLst>
          </p:cNvPr>
          <p:cNvSpPr txBox="1"/>
          <p:nvPr/>
        </p:nvSpPr>
        <p:spPr>
          <a:xfrm>
            <a:off x="2462130" y="2046667"/>
            <a:ext cx="3313519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/>
              <a:t>Cores padrões de alerta de semáforo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E5EDA3-E26B-6628-7185-A5405C9488DE}"/>
              </a:ext>
            </a:extLst>
          </p:cNvPr>
          <p:cNvSpPr txBox="1"/>
          <p:nvPr/>
        </p:nvSpPr>
        <p:spPr>
          <a:xfrm>
            <a:off x="6091738" y="2020383"/>
            <a:ext cx="439675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/>
              <a:t>Perceba que o verde e o vermelho ficam parecidos</a:t>
            </a:r>
          </a:p>
        </p:txBody>
      </p:sp>
    </p:spTree>
    <p:extLst>
      <p:ext uri="{BB962C8B-B14F-4D97-AF65-F5344CB8AC3E}">
        <p14:creationId xmlns:p14="http://schemas.microsoft.com/office/powerpoint/2010/main" val="17672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Cores – Problemas para pessoas com daltonismo</a:t>
            </a:r>
            <a:br>
              <a:rPr lang="pt-BR" b="1" dirty="0">
                <a:solidFill>
                  <a:schemeClr val="bg2"/>
                </a:solidFill>
              </a:rPr>
            </a:br>
            <a:r>
              <a:rPr lang="pt-BR" b="1" dirty="0">
                <a:solidFill>
                  <a:schemeClr val="bg2"/>
                </a:solidFill>
              </a:rPr>
              <a:t>(É PRECISO INCLUIR!)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19</a:t>
            </a:r>
            <a:endParaRPr lang="pt-BR" sz="1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B7BDDAC-4988-D60D-E242-B18224160237}"/>
              </a:ext>
            </a:extLst>
          </p:cNvPr>
          <p:cNvSpPr txBox="1"/>
          <p:nvPr/>
        </p:nvSpPr>
        <p:spPr>
          <a:xfrm>
            <a:off x="2312840" y="2023646"/>
            <a:ext cx="377889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/>
              <a:t>Paleta de cores indicada para daltonismo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E5EDA3-E26B-6628-7185-A5405C9488DE}"/>
              </a:ext>
            </a:extLst>
          </p:cNvPr>
          <p:cNvSpPr txBox="1"/>
          <p:nvPr/>
        </p:nvSpPr>
        <p:spPr>
          <a:xfrm>
            <a:off x="6418309" y="1838979"/>
            <a:ext cx="439675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/>
              <a:t>Perceba que as cores se tornam mais distintas, facilitando a visualização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FAE304-58FA-C417-6E3C-542656E2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195" y="2747401"/>
            <a:ext cx="8808124" cy="33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6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Cores – Problemas para pessoas com daltonismo</a:t>
            </a:r>
            <a:br>
              <a:rPr lang="pt-BR" b="1" dirty="0">
                <a:solidFill>
                  <a:schemeClr val="bg2"/>
                </a:solidFill>
              </a:rPr>
            </a:br>
            <a:r>
              <a:rPr lang="pt-BR" b="1" dirty="0">
                <a:solidFill>
                  <a:schemeClr val="bg2"/>
                </a:solidFill>
              </a:rPr>
              <a:t>(É PRECISO INCLUIR!)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20</a:t>
            </a:r>
            <a:endParaRPr lang="pt-BR" sz="1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B7BDDAC-4988-D60D-E242-B18224160237}"/>
              </a:ext>
            </a:extLst>
          </p:cNvPr>
          <p:cNvSpPr txBox="1"/>
          <p:nvPr/>
        </p:nvSpPr>
        <p:spPr>
          <a:xfrm>
            <a:off x="4202288" y="1931313"/>
            <a:ext cx="377889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/>
              <a:t>O problema vai além do vermelho e verde!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38D91B-E41A-77EA-339D-05D6BAC2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94" y="2508858"/>
            <a:ext cx="7114285" cy="39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5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Cores – Problemas para pessoas com daltonismo</a:t>
            </a:r>
            <a:br>
              <a:rPr lang="pt-BR" b="1" dirty="0">
                <a:solidFill>
                  <a:schemeClr val="bg2"/>
                </a:solidFill>
              </a:rPr>
            </a:br>
            <a:r>
              <a:rPr lang="pt-BR" b="1" dirty="0">
                <a:solidFill>
                  <a:schemeClr val="bg2"/>
                </a:solidFill>
              </a:rPr>
              <a:t>(É PRECISO INCLUIR!)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21</a:t>
            </a:r>
            <a:endParaRPr lang="pt-BR" sz="1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B7BDDAC-4988-D60D-E242-B18224160237}"/>
              </a:ext>
            </a:extLst>
          </p:cNvPr>
          <p:cNvSpPr txBox="1"/>
          <p:nvPr/>
        </p:nvSpPr>
        <p:spPr>
          <a:xfrm>
            <a:off x="4202288" y="1931313"/>
            <a:ext cx="377889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/>
              <a:t>O problema vai além do vermelho e verde!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6ACA67-CEDA-8F6E-EB22-23BFC75B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559" y="2457497"/>
            <a:ext cx="7150356" cy="40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4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Cores – Problemas para pessoas com daltonismo</a:t>
            </a:r>
            <a:br>
              <a:rPr lang="pt-BR" b="1" dirty="0">
                <a:solidFill>
                  <a:schemeClr val="bg2"/>
                </a:solidFill>
              </a:rPr>
            </a:br>
            <a:r>
              <a:rPr lang="pt-BR" b="1" dirty="0">
                <a:solidFill>
                  <a:schemeClr val="bg2"/>
                </a:solidFill>
              </a:rPr>
              <a:t>(É PRECISO INCLUIR!)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21</a:t>
            </a:r>
            <a:endParaRPr lang="pt-BR" sz="1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B7BDDAC-4988-D60D-E242-B18224160237}"/>
              </a:ext>
            </a:extLst>
          </p:cNvPr>
          <p:cNvSpPr txBox="1"/>
          <p:nvPr/>
        </p:nvSpPr>
        <p:spPr>
          <a:xfrm>
            <a:off x="205273" y="1719505"/>
            <a:ext cx="11772931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/>
              <a:t>CHROMATIC VISION SIMULATOR (CVS)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4E8F98C-382D-06CF-26F0-FB1B065DA6BB}"/>
              </a:ext>
            </a:extLst>
          </p:cNvPr>
          <p:cNvSpPr txBox="1"/>
          <p:nvPr/>
        </p:nvSpPr>
        <p:spPr>
          <a:xfrm>
            <a:off x="205271" y="2212778"/>
            <a:ext cx="11772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https://asada.website/webCVS/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ADE2BD-565C-E29E-FAD0-83043C46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35" y="2582110"/>
            <a:ext cx="6037601" cy="41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9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Exercício1 – </a:t>
            </a:r>
            <a:r>
              <a:rPr lang="pt-BR" b="1" dirty="0" err="1">
                <a:solidFill>
                  <a:schemeClr val="bg2"/>
                </a:solidFill>
              </a:rPr>
              <a:t>Chromatic</a:t>
            </a:r>
            <a:r>
              <a:rPr lang="pt-BR" b="1" dirty="0">
                <a:solidFill>
                  <a:schemeClr val="bg2"/>
                </a:solidFill>
              </a:rPr>
              <a:t> Vision Simulator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B7BDDAC-4988-D60D-E242-B18224160237}"/>
              </a:ext>
            </a:extLst>
          </p:cNvPr>
          <p:cNvSpPr txBox="1"/>
          <p:nvPr/>
        </p:nvSpPr>
        <p:spPr>
          <a:xfrm>
            <a:off x="205273" y="1719505"/>
            <a:ext cx="11772931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Acessar o CHROMATIC VISION SIMULATOR (CVS) em </a:t>
            </a:r>
            <a:r>
              <a:rPr lang="pt-BR" sz="1600" dirty="0">
                <a:hlinkClick r:id="rId2"/>
              </a:rPr>
              <a:t>https://asada.website/webCVS/</a:t>
            </a:r>
            <a:endParaRPr lang="pt-B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Utilize algum gráfico que você já desenvolveu, utilizando cores tradicionais ou abra a sua ferramenta de preferência, desenvolva um gráfico simples com cores tradicionais ou ainda, busque um gráfico na internet.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Salve-o como imagem e teste verifique no CVS a simulação para uma pessoa com daltonismo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/>
              <a:t>Após isso, ajuste o seu gráfico com as cores </a:t>
            </a:r>
            <a:r>
              <a:rPr lang="pt-BR" sz="1600" dirty="0" err="1"/>
              <a:t>blind</a:t>
            </a:r>
            <a:r>
              <a:rPr lang="pt-BR" sz="1600" dirty="0"/>
              <a:t> </a:t>
            </a:r>
            <a:r>
              <a:rPr lang="pt-BR" sz="1600" dirty="0" err="1"/>
              <a:t>friendly</a:t>
            </a:r>
            <a:r>
              <a:rPr lang="pt-BR" sz="1600" dirty="0"/>
              <a:t> </a:t>
            </a:r>
            <a:r>
              <a:rPr lang="pt-BR" sz="1600"/>
              <a:t>(azul e </a:t>
            </a:r>
            <a:r>
              <a:rPr lang="pt-BR" sz="1600" dirty="0"/>
              <a:t>laranja)</a:t>
            </a:r>
          </a:p>
          <a:p>
            <a:pPr>
              <a:lnSpc>
                <a:spcPct val="150000"/>
              </a:lnSpc>
            </a:pPr>
            <a:endParaRPr lang="pt-BR" sz="1600" dirty="0"/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6572B092-5C40-2566-401A-465D902D4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001" y="3773027"/>
            <a:ext cx="4245997" cy="283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81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Apresentações</a:t>
            </a:r>
          </a:p>
        </p:txBody>
      </p:sp>
      <p:sp>
        <p:nvSpPr>
          <p:cNvPr id="3" name="Espaço Reservado para Conteúdo 13"/>
          <p:cNvSpPr txBox="1">
            <a:spLocks/>
          </p:cNvSpPr>
          <p:nvPr/>
        </p:nvSpPr>
        <p:spPr>
          <a:xfrm>
            <a:off x="344557" y="1961323"/>
            <a:ext cx="11476382" cy="4505738"/>
          </a:xfrm>
          <a:prstGeom prst="rect">
            <a:avLst/>
          </a:prstGeom>
          <a:solidFill>
            <a:srgbClr val="2FC578">
              <a:alpha val="31000"/>
            </a:srgbClr>
          </a:solidFill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altLang="en-US" sz="3600" b="0" dirty="0"/>
              <a:t>21 99514-7746 – claudiobonel@gmail.com</a:t>
            </a:r>
          </a:p>
          <a:p>
            <a:pPr eaLnBrk="1" hangingPunct="1"/>
            <a:r>
              <a:rPr lang="pt-BR" altLang="en-US" sz="3600" b="0" dirty="0"/>
              <a:t>Avaliação.</a:t>
            </a:r>
          </a:p>
          <a:p>
            <a:pPr marL="0" indent="0" eaLnBrk="1" hangingPunct="1">
              <a:buNone/>
            </a:pPr>
            <a:endParaRPr lang="en-US" alt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Tipos comuns de gráficos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24</a:t>
            </a:r>
            <a:endParaRPr lang="pt-BR" sz="1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B7BDDAC-4988-D60D-E242-B18224160237}"/>
              </a:ext>
            </a:extLst>
          </p:cNvPr>
          <p:cNvSpPr txBox="1"/>
          <p:nvPr/>
        </p:nvSpPr>
        <p:spPr>
          <a:xfrm>
            <a:off x="205273" y="1719505"/>
            <a:ext cx="11772931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Apesar de serem comuns, normalmente, funcionam muito bem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Cuidado com a escolha do objeto de visualização, pois a pessoa que vai utilizá-lo, precisará conhecer, saber como deve ser realizada a leitura e como analisar os dados.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MENOS É MAIS!!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704D83-0834-A380-DC54-FCDF1C15E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3607051"/>
            <a:ext cx="2507197" cy="279678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AE557DF-D699-A50D-8EDB-ACB27165F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12" y="3656387"/>
            <a:ext cx="2758051" cy="28047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2D8B71-93FE-0ABE-E559-FC61BF7CD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111" y="3656387"/>
            <a:ext cx="2690093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1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Tipos comuns de gráficos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24</a:t>
            </a:r>
            <a:endParaRPr lang="pt-BR" sz="1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2A7D5D-3B13-17B8-154B-1657C37D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17" y="2128971"/>
            <a:ext cx="4298981" cy="37274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C394788-2105-2BE9-70E0-75A30EE49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04" y="1975915"/>
            <a:ext cx="3955555" cy="40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7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bg2"/>
                </a:solidFill>
              </a:rPr>
              <a:t>Tipos comuns de gráficos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25</a:t>
            </a:r>
            <a:endParaRPr lang="pt-BR" sz="12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A7F5D7-0729-82B9-B2BE-2CB63433B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22" y="2554007"/>
            <a:ext cx="8963631" cy="21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Não sabemos apresentar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50479C-57B1-4137-8FC8-32D146E6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685927"/>
            <a:ext cx="9158287" cy="512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4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Não sabemos apresentar dados</a:t>
            </a: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ADF507D8-CF0F-47E8-8E10-1EB9FB7E6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5" y="1646241"/>
            <a:ext cx="9180512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2">
            <a:extLst>
              <a:ext uri="{FF2B5EF4-FFF2-40B4-BE49-F238E27FC236}">
                <a16:creationId xmlns:a16="http://schemas.microsoft.com/office/drawing/2014/main" id="{90DCBE88-D7B9-499C-A42A-B68874737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830" y="6510341"/>
            <a:ext cx="9829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hlinkClick r:id="rId3"/>
              </a:rPr>
              <a:t>Fonte: http://www.periodicos.capes.gov.br/?option=com_pnews&amp;component=Clipping&amp;view=pnewsclipping&amp;cid=346&amp;mn=0</a:t>
            </a: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2581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Não sabemos apresentar dados</a:t>
            </a: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84FB467E-9E1D-4C1C-8EE2-F4D814A58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6" y="6524627"/>
            <a:ext cx="982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hlinkClick r:id="rId2"/>
              </a:rPr>
              <a:t>Fonte: </a:t>
            </a:r>
            <a:r>
              <a:rPr lang="en-US" altLang="en-US" sz="1200">
                <a:hlinkClick r:id="rId3"/>
              </a:rPr>
              <a:t>http://www.diretodaciencia.com/2016/05/18/capes-negocia-reducao-de-us-20-milhoes-em-contratos-e-mantem-portal-de-periodicos/</a:t>
            </a:r>
            <a:endParaRPr lang="en-US" altLang="en-US" sz="1200"/>
          </a:p>
        </p:txBody>
      </p:sp>
      <p:pic>
        <p:nvPicPr>
          <p:cNvPr id="8" name="Picture 2" descr="Capes negocia redução de US$ 20 milhões em contratos e mantém ...">
            <a:extLst>
              <a:ext uri="{FF2B5EF4-FFF2-40B4-BE49-F238E27FC236}">
                <a16:creationId xmlns:a16="http://schemas.microsoft.com/office/drawing/2014/main" id="{F8B184C1-B415-41BC-A029-C3294511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3" y="1643065"/>
            <a:ext cx="7351713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10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Não sabemos apresentar dados</a:t>
            </a:r>
          </a:p>
        </p:txBody>
      </p:sp>
      <p:sp>
        <p:nvSpPr>
          <p:cNvPr id="5" name="Retângulo 2">
            <a:extLst>
              <a:ext uri="{FF2B5EF4-FFF2-40B4-BE49-F238E27FC236}">
                <a16:creationId xmlns:a16="http://schemas.microsoft.com/office/drawing/2014/main" id="{74E6EEE7-B5B1-44F3-B44A-42056D72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090" y="6631332"/>
            <a:ext cx="75898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900"/>
              <a:t>Fonte: </a:t>
            </a:r>
            <a:r>
              <a:rPr lang="en-US" altLang="en-US" sz="900">
                <a:hlinkClick r:id="rId2"/>
              </a:rPr>
              <a:t>https://g1.globo.com/natureza/noticia/2019/09/04/31percent-das-queimadas-de-2019-estao-em-propriedades-privadas-aponta-novo-estudo.ghtml</a:t>
            </a:r>
            <a:endParaRPr lang="en-US" altLang="en-US" sz="900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E6CB5D0D-7411-4680-9260-EE7F6CA1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818" y="1659284"/>
            <a:ext cx="7218363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10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Dialética: É preciso entender os requisitos e alinhar expectativas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18F339-B105-4595-AF80-7C006E98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6" y="1661700"/>
            <a:ext cx="4738211" cy="51096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4A9D98-E8A8-4959-BE1B-C9278B584355}"/>
              </a:ext>
            </a:extLst>
          </p:cNvPr>
          <p:cNvSpPr txBox="1"/>
          <p:nvPr/>
        </p:nvSpPr>
        <p:spPr>
          <a:xfrm>
            <a:off x="1390558" y="5011634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DIALÉTICA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D12491B-0311-4985-9DF5-4803ACFA569C}"/>
              </a:ext>
            </a:extLst>
          </p:cNvPr>
          <p:cNvSpPr txBox="1"/>
          <p:nvPr/>
        </p:nvSpPr>
        <p:spPr>
          <a:xfrm>
            <a:off x="2571726" y="351986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DIALÉTICA</a:t>
            </a:r>
          </a:p>
        </p:txBody>
      </p:sp>
      <p:pic>
        <p:nvPicPr>
          <p:cNvPr id="9" name="Picture 6" descr="Boneco De Palito Png Transparent Images – Free PNG Images Vector, PSD,  Clipart, Templates">
            <a:extLst>
              <a:ext uri="{FF2B5EF4-FFF2-40B4-BE49-F238E27FC236}">
                <a16:creationId xmlns:a16="http://schemas.microsoft.com/office/drawing/2014/main" id="{E7096D27-9183-458C-8825-BBF1E4213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121" y="4809042"/>
            <a:ext cx="1447993" cy="201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✿**✿*PALITOS*✿**✿* | Pales, Emociones dibujos, Dibujos">
            <a:extLst>
              <a:ext uri="{FF2B5EF4-FFF2-40B4-BE49-F238E27FC236}">
                <a16:creationId xmlns:a16="http://schemas.microsoft.com/office/drawing/2014/main" id="{E73086A3-0612-4758-BABB-D47E10AD5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693" y="4746748"/>
            <a:ext cx="1325803" cy="202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06B459-739A-4CE3-A9F0-4F413FF6EE53}"/>
              </a:ext>
            </a:extLst>
          </p:cNvPr>
          <p:cNvSpPr txBox="1"/>
          <p:nvPr/>
        </p:nvSpPr>
        <p:spPr>
          <a:xfrm>
            <a:off x="5377305" y="3519865"/>
            <a:ext cx="2658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Tese: </a:t>
            </a:r>
          </a:p>
          <a:p>
            <a:r>
              <a:rPr lang="pt-BR" dirty="0"/>
              <a:t>O percentual de atingimento de vendas é o (total vendido/meta)?</a:t>
            </a: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08FE2038-1732-4FEC-B59D-10C68BD1F099}"/>
              </a:ext>
            </a:extLst>
          </p:cNvPr>
          <p:cNvSpPr/>
          <p:nvPr/>
        </p:nvSpPr>
        <p:spPr>
          <a:xfrm>
            <a:off x="5210110" y="3479702"/>
            <a:ext cx="2992462" cy="1211659"/>
          </a:xfrm>
          <a:prstGeom prst="wedgeRoundRectCallout">
            <a:avLst/>
          </a:prstGeom>
          <a:noFill/>
          <a:ln>
            <a:solidFill>
              <a:srgbClr val="0B3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1EAB56-75DC-4925-B615-2B7D1D1A7D01}"/>
              </a:ext>
            </a:extLst>
          </p:cNvPr>
          <p:cNvSpPr txBox="1"/>
          <p:nvPr/>
        </p:nvSpPr>
        <p:spPr>
          <a:xfrm>
            <a:off x="8522479" y="3511460"/>
            <a:ext cx="2944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Antítese: </a:t>
            </a:r>
          </a:p>
          <a:p>
            <a:r>
              <a:rPr lang="pt-BR" dirty="0"/>
              <a:t>Você deve considerar total vendido por m², pois a meta é por m²</a:t>
            </a:r>
          </a:p>
        </p:txBody>
      </p:sp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C439E9C-8426-41A1-962F-7B3C8B14B35D}"/>
              </a:ext>
            </a:extLst>
          </p:cNvPr>
          <p:cNvSpPr/>
          <p:nvPr/>
        </p:nvSpPr>
        <p:spPr>
          <a:xfrm>
            <a:off x="8474552" y="3471297"/>
            <a:ext cx="2992462" cy="1211659"/>
          </a:xfrm>
          <a:prstGeom prst="wedgeRoundRectCallout">
            <a:avLst/>
          </a:prstGeom>
          <a:noFill/>
          <a:ln>
            <a:solidFill>
              <a:srgbClr val="0B3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2BB8A6F-30FC-40A4-BDF2-F7014A24087A}"/>
              </a:ext>
            </a:extLst>
          </p:cNvPr>
          <p:cNvSpPr txBox="1"/>
          <p:nvPr/>
        </p:nvSpPr>
        <p:spPr>
          <a:xfrm>
            <a:off x="5311045" y="1741213"/>
            <a:ext cx="6155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Síntese: </a:t>
            </a:r>
          </a:p>
          <a:p>
            <a:r>
              <a:rPr lang="pt-BR" sz="2400" dirty="0"/>
              <a:t>Então a regra será (total vendido m²/meta). Correto?</a:t>
            </a: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07094A5A-558D-40E9-B311-73ECA4D028F6}"/>
              </a:ext>
            </a:extLst>
          </p:cNvPr>
          <p:cNvSpPr/>
          <p:nvPr/>
        </p:nvSpPr>
        <p:spPr>
          <a:xfrm>
            <a:off x="5210111" y="1689503"/>
            <a:ext cx="6256904" cy="1211659"/>
          </a:xfrm>
          <a:prstGeom prst="wedgeRoundRectCallout">
            <a:avLst>
              <a:gd name="adj1" fmla="val -448"/>
              <a:gd name="adj2" fmla="val 94217"/>
              <a:gd name="adj3" fmla="val 16667"/>
            </a:avLst>
          </a:prstGeom>
          <a:noFill/>
          <a:ln>
            <a:solidFill>
              <a:srgbClr val="0B3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7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Visualização de dados NÃO é pra comprovar seu achismo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B554E2E-7A76-4572-99D8-0A91B361018B}"/>
              </a:ext>
            </a:extLst>
          </p:cNvPr>
          <p:cNvSpPr txBox="1"/>
          <p:nvPr/>
        </p:nvSpPr>
        <p:spPr>
          <a:xfrm>
            <a:off x="3774973" y="4586578"/>
            <a:ext cx="296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Fundamento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527C628-BD8B-4FB1-BFA9-15F7D6D8160F}"/>
              </a:ext>
            </a:extLst>
          </p:cNvPr>
          <p:cNvSpPr/>
          <p:nvPr/>
        </p:nvSpPr>
        <p:spPr>
          <a:xfrm>
            <a:off x="299752" y="2256586"/>
            <a:ext cx="2496435" cy="2344827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6E4CC3-A2FC-4FAB-B419-A37D7E5F8AA9}"/>
              </a:ext>
            </a:extLst>
          </p:cNvPr>
          <p:cNvSpPr txBox="1"/>
          <p:nvPr/>
        </p:nvSpPr>
        <p:spPr>
          <a:xfrm>
            <a:off x="500950" y="3064429"/>
            <a:ext cx="2125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Hipótese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B32416F-0DF5-438E-9E4E-CF28F1038AB2}"/>
              </a:ext>
            </a:extLst>
          </p:cNvPr>
          <p:cNvSpPr/>
          <p:nvPr/>
        </p:nvSpPr>
        <p:spPr>
          <a:xfrm>
            <a:off x="2285362" y="2256586"/>
            <a:ext cx="2496435" cy="2344827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EC880A-EB6E-4B13-8DF2-6DA84A09E387}"/>
              </a:ext>
            </a:extLst>
          </p:cNvPr>
          <p:cNvSpPr txBox="1"/>
          <p:nvPr/>
        </p:nvSpPr>
        <p:spPr>
          <a:xfrm>
            <a:off x="2804445" y="3064430"/>
            <a:ext cx="1756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Pesquisa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720554E-458D-4B16-8A19-499AC08C3C0A}"/>
              </a:ext>
            </a:extLst>
          </p:cNvPr>
          <p:cNvSpPr/>
          <p:nvPr/>
        </p:nvSpPr>
        <p:spPr>
          <a:xfrm>
            <a:off x="1292557" y="3794547"/>
            <a:ext cx="2496435" cy="2344827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DBDF8C-3FFC-4CBF-AA89-B1A2454B7FC1}"/>
              </a:ext>
            </a:extLst>
          </p:cNvPr>
          <p:cNvSpPr txBox="1"/>
          <p:nvPr/>
        </p:nvSpPr>
        <p:spPr>
          <a:xfrm>
            <a:off x="1055928" y="4885253"/>
            <a:ext cx="296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Evidência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74A5AAA-0F03-49D6-9EE6-672047D2B8DC}"/>
              </a:ext>
            </a:extLst>
          </p:cNvPr>
          <p:cNvCxnSpPr>
            <a:cxnSpLocks/>
          </p:cNvCxnSpPr>
          <p:nvPr/>
        </p:nvCxnSpPr>
        <p:spPr>
          <a:xfrm>
            <a:off x="2567133" y="3931446"/>
            <a:ext cx="2571856" cy="60890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8CDD4C5-5351-4165-AEEC-6C26F7B9A62C}"/>
              </a:ext>
            </a:extLst>
          </p:cNvPr>
          <p:cNvSpPr txBox="1"/>
          <p:nvPr/>
        </p:nvSpPr>
        <p:spPr>
          <a:xfrm>
            <a:off x="4911087" y="5673867"/>
            <a:ext cx="296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Achismo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3E38044-5BFD-4246-B24F-559CF15A2599}"/>
              </a:ext>
            </a:extLst>
          </p:cNvPr>
          <p:cNvSpPr/>
          <p:nvPr/>
        </p:nvSpPr>
        <p:spPr>
          <a:xfrm>
            <a:off x="6712831" y="2256586"/>
            <a:ext cx="2496435" cy="2344827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F61DDC-1FA8-4E24-B830-0594B512ADE3}"/>
              </a:ext>
            </a:extLst>
          </p:cNvPr>
          <p:cNvSpPr txBox="1"/>
          <p:nvPr/>
        </p:nvSpPr>
        <p:spPr>
          <a:xfrm>
            <a:off x="6898445" y="3064430"/>
            <a:ext cx="2125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Hipótese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D41FFFA-7800-4C86-9E01-1F829AEAB121}"/>
              </a:ext>
            </a:extLst>
          </p:cNvPr>
          <p:cNvSpPr/>
          <p:nvPr/>
        </p:nvSpPr>
        <p:spPr>
          <a:xfrm>
            <a:off x="9387555" y="2256586"/>
            <a:ext cx="2496435" cy="2344827"/>
          </a:xfrm>
          <a:prstGeom prst="ellipse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68FE054-9C2C-44C0-A82D-7489B8EB334C}"/>
              </a:ext>
            </a:extLst>
          </p:cNvPr>
          <p:cNvSpPr txBox="1"/>
          <p:nvPr/>
        </p:nvSpPr>
        <p:spPr>
          <a:xfrm>
            <a:off x="9800622" y="3064430"/>
            <a:ext cx="1756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Pesquisa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14491C1-9674-4208-9B32-AA504C298CE2}"/>
              </a:ext>
            </a:extLst>
          </p:cNvPr>
          <p:cNvSpPr/>
          <p:nvPr/>
        </p:nvSpPr>
        <p:spPr>
          <a:xfrm>
            <a:off x="8076698" y="4404147"/>
            <a:ext cx="2496435" cy="2344827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C7642F5-211D-467E-AF66-E3B4458FCD32}"/>
              </a:ext>
            </a:extLst>
          </p:cNvPr>
          <p:cNvSpPr txBox="1"/>
          <p:nvPr/>
        </p:nvSpPr>
        <p:spPr>
          <a:xfrm>
            <a:off x="7840069" y="5494853"/>
            <a:ext cx="296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Evidência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0378408F-E327-48C4-A454-FFCB6F2B04FA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395933" y="4134305"/>
            <a:ext cx="2991622" cy="153956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Os 5 passos para uma boa apresentação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F9C3594-DD4C-40DA-AFA7-5F640B42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68" y="1461947"/>
            <a:ext cx="397986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D4C715F-9025-4204-AFA7-8CF5E6B81AFB}"/>
              </a:ext>
            </a:extLst>
          </p:cNvPr>
          <p:cNvSpPr txBox="1"/>
          <p:nvPr/>
        </p:nvSpPr>
        <p:spPr>
          <a:xfrm>
            <a:off x="639763" y="1776413"/>
            <a:ext cx="4416425" cy="708025"/>
          </a:xfrm>
          <a:prstGeom prst="rect">
            <a:avLst/>
          </a:prstGeom>
          <a:solidFill>
            <a:srgbClr val="18987F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4000" dirty="0">
                <a:solidFill>
                  <a:schemeClr val="bg2"/>
                </a:solidFill>
              </a:rPr>
              <a:t>Entender o contexto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04FDD49-F28F-4E87-8C98-961934593C29}"/>
              </a:ext>
            </a:extLst>
          </p:cNvPr>
          <p:cNvSpPr txBox="1"/>
          <p:nvPr/>
        </p:nvSpPr>
        <p:spPr>
          <a:xfrm>
            <a:off x="1563688" y="2720975"/>
            <a:ext cx="4333875" cy="7080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4000" dirty="0"/>
              <a:t>Apresentação visual</a:t>
            </a:r>
            <a:endParaRPr lang="en-US" sz="40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64B2F3-9D7A-4EBA-8BD4-C75976041460}"/>
              </a:ext>
            </a:extLst>
          </p:cNvPr>
          <p:cNvSpPr txBox="1"/>
          <p:nvPr/>
        </p:nvSpPr>
        <p:spPr>
          <a:xfrm>
            <a:off x="2630488" y="3667125"/>
            <a:ext cx="4275137" cy="70643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4000" dirty="0"/>
              <a:t>Eliminar Saturações</a:t>
            </a:r>
            <a:endParaRPr lang="en-US" sz="40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27BA5E-0362-4366-8E81-9D291BC9C84E}"/>
              </a:ext>
            </a:extLst>
          </p:cNvPr>
          <p:cNvSpPr txBox="1"/>
          <p:nvPr/>
        </p:nvSpPr>
        <p:spPr>
          <a:xfrm>
            <a:off x="3981450" y="4624388"/>
            <a:ext cx="3613150" cy="70802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4000" dirty="0"/>
              <a:t>Foque a atenção</a:t>
            </a:r>
            <a:endParaRPr lang="en-US" sz="4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6AB799-1DED-475A-B49A-4107CC0E4D11}"/>
              </a:ext>
            </a:extLst>
          </p:cNvPr>
          <p:cNvSpPr txBox="1"/>
          <p:nvPr/>
        </p:nvSpPr>
        <p:spPr>
          <a:xfrm>
            <a:off x="4670425" y="5583238"/>
            <a:ext cx="3884613" cy="70802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4000" dirty="0"/>
              <a:t>Conte um história</a:t>
            </a:r>
            <a:endParaRPr lang="en-US" sz="4000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60BD03B-EC6B-4724-9C03-1617FA41C488}"/>
              </a:ext>
            </a:extLst>
          </p:cNvPr>
          <p:cNvSpPr/>
          <p:nvPr/>
        </p:nvSpPr>
        <p:spPr>
          <a:xfrm>
            <a:off x="1890713" y="4568825"/>
            <a:ext cx="2001837" cy="889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53D75DE-E92A-4919-A5DA-693A961E54E1}"/>
              </a:ext>
            </a:extLst>
          </p:cNvPr>
          <p:cNvSpPr/>
          <p:nvPr/>
        </p:nvSpPr>
        <p:spPr>
          <a:xfrm rot="8391717">
            <a:off x="7546975" y="3998913"/>
            <a:ext cx="1338263" cy="7842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EFD1A10-8B89-06AB-1CF2-2DF8F784AD2A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altLang="en-US" sz="1200" b="0" dirty="0"/>
              <a:t>KNAFLIC</a:t>
            </a:r>
            <a:r>
              <a:rPr lang="en-US" altLang="en-US" sz="1200" b="0" dirty="0"/>
              <a:t>, p. 11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571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Po</a:t>
            </a:r>
            <a:r>
              <a:rPr lang="pt-BR" b="1" dirty="0"/>
              <a:t>r que é vital visualizar dados?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5</a:t>
            </a:r>
            <a:endParaRPr lang="pt-BR" sz="1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D8F96A-ED7D-3D7B-9F0C-C6AB447B9D30}"/>
              </a:ext>
            </a:extLst>
          </p:cNvPr>
          <p:cNvSpPr txBox="1"/>
          <p:nvPr/>
        </p:nvSpPr>
        <p:spPr>
          <a:xfrm>
            <a:off x="8294915" y="2548854"/>
            <a:ext cx="3683289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O que </a:t>
            </a:r>
            <a:r>
              <a:rPr lang="en-US" altLang="en-US" sz="1600" b="0" dirty="0" err="1"/>
              <a:t>você</a:t>
            </a:r>
            <a:r>
              <a:rPr lang="en-US" altLang="en-US" sz="1600" b="0" dirty="0"/>
              <a:t> </a:t>
            </a:r>
            <a:r>
              <a:rPr lang="en-US" altLang="en-US" sz="1600" b="0" dirty="0" err="1"/>
              <a:t>vê</a:t>
            </a:r>
            <a:r>
              <a:rPr lang="en-US" altLang="en-US" sz="1600" b="0" dirty="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Há</a:t>
            </a:r>
            <a:r>
              <a:rPr lang="en-US" sz="1600" dirty="0"/>
              <a:t> algo </a:t>
            </a:r>
            <a:r>
              <a:rPr lang="en-US" sz="1600" dirty="0" err="1"/>
              <a:t>perceptível</a:t>
            </a:r>
            <a:r>
              <a:rPr lang="en-US" sz="1600" dirty="0"/>
              <a:t>, no que </a:t>
            </a:r>
            <a:r>
              <a:rPr lang="en-US" sz="1600" dirty="0" err="1"/>
              <a:t>tange</a:t>
            </a:r>
            <a:r>
              <a:rPr lang="en-US" sz="1600" dirty="0"/>
              <a:t> a </a:t>
            </a:r>
            <a:r>
              <a:rPr lang="en-US" sz="1600" dirty="0" err="1"/>
              <a:t>análise</a:t>
            </a:r>
            <a:r>
              <a:rPr lang="en-US" sz="1600" dirty="0"/>
              <a:t> de dados?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É </a:t>
            </a:r>
            <a:r>
              <a:rPr lang="en-US" sz="1600" dirty="0" err="1"/>
              <a:t>possível</a:t>
            </a:r>
            <a:r>
              <a:rPr lang="en-US" sz="1600" dirty="0"/>
              <a:t> </a:t>
            </a:r>
            <a:r>
              <a:rPr lang="en-US" sz="1600" dirty="0" err="1"/>
              <a:t>analisar</a:t>
            </a:r>
            <a:r>
              <a:rPr lang="en-US" sz="1600" dirty="0"/>
              <a:t> </a:t>
            </a:r>
            <a:r>
              <a:rPr lang="en-US" sz="1600" dirty="0" err="1"/>
              <a:t>esses</a:t>
            </a:r>
            <a:r>
              <a:rPr lang="en-US" sz="1600" dirty="0"/>
              <a:t> dados, do </a:t>
            </a:r>
            <a:r>
              <a:rPr lang="en-US" sz="1600" dirty="0" err="1"/>
              <a:t>jeito</a:t>
            </a:r>
            <a:r>
              <a:rPr lang="en-US" sz="1600" dirty="0"/>
              <a:t> que </a:t>
            </a:r>
            <a:r>
              <a:rPr lang="en-US" sz="1600" dirty="0" err="1"/>
              <a:t>estão</a:t>
            </a:r>
            <a:r>
              <a:rPr lang="en-US" sz="1600" dirty="0"/>
              <a:t> </a:t>
            </a:r>
            <a:r>
              <a:rPr lang="en-US" sz="1600" dirty="0" err="1"/>
              <a:t>dispostos</a:t>
            </a:r>
            <a:r>
              <a:rPr lang="en-US" sz="1600" dirty="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É </a:t>
            </a:r>
            <a:r>
              <a:rPr lang="en-US" sz="1600" dirty="0" err="1"/>
              <a:t>possível</a:t>
            </a:r>
            <a:r>
              <a:rPr lang="en-US" sz="1600" dirty="0"/>
              <a:t> responder a </a:t>
            </a:r>
            <a:r>
              <a:rPr lang="en-US" sz="1600" dirty="0" err="1"/>
              <a:t>pergunta</a:t>
            </a:r>
            <a:r>
              <a:rPr lang="en-US" sz="1600" dirty="0"/>
              <a:t>: </a:t>
            </a:r>
            <a:r>
              <a:rPr lang="en-US" sz="1600" dirty="0" err="1"/>
              <a:t>Quais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as </a:t>
            </a:r>
            <a:r>
              <a:rPr lang="en-US" sz="1600" dirty="0" err="1"/>
              <a:t>tendências</a:t>
            </a:r>
            <a:r>
              <a:rPr lang="en-US" sz="1600" dirty="0"/>
              <a:t> de </a:t>
            </a:r>
            <a:r>
              <a:rPr lang="en-US" sz="1600" dirty="0" err="1"/>
              <a:t>vendas</a:t>
            </a:r>
            <a:r>
              <a:rPr lang="en-US" sz="1600" dirty="0"/>
              <a:t> para </a:t>
            </a:r>
            <a:r>
              <a:rPr lang="en-US" sz="1600" dirty="0" err="1"/>
              <a:t>tecnologia</a:t>
            </a:r>
            <a:r>
              <a:rPr lang="en-US" sz="1600" dirty="0"/>
              <a:t>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F53F99-07F2-764C-8908-7D63965A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96" y="2751881"/>
            <a:ext cx="7691572" cy="22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DEBATE</a:t>
            </a:r>
          </a:p>
        </p:txBody>
      </p:sp>
      <p:sp>
        <p:nvSpPr>
          <p:cNvPr id="16" name="Espaço Reservado para Conteúdo 13">
            <a:extLst>
              <a:ext uri="{FF2B5EF4-FFF2-40B4-BE49-F238E27FC236}">
                <a16:creationId xmlns:a16="http://schemas.microsoft.com/office/drawing/2014/main" id="{B631488B-D450-4B61-B24E-6D9EE6A8233C}"/>
              </a:ext>
            </a:extLst>
          </p:cNvPr>
          <p:cNvSpPr txBox="1">
            <a:spLocks/>
          </p:cNvSpPr>
          <p:nvPr/>
        </p:nvSpPr>
        <p:spPr>
          <a:xfrm>
            <a:off x="344557" y="1961323"/>
            <a:ext cx="11476382" cy="4505738"/>
          </a:xfrm>
          <a:prstGeom prst="rect">
            <a:avLst/>
          </a:prstGeom>
          <a:solidFill>
            <a:srgbClr val="2FC578">
              <a:alpha val="31000"/>
            </a:srgbClr>
          </a:solidFill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endParaRPr lang="pt-BR" altLang="en-US" sz="3600" dirty="0"/>
          </a:p>
          <a:p>
            <a:pPr marL="0" indent="0" algn="ctr" eaLnBrk="1" hangingPunct="1">
              <a:buNone/>
            </a:pPr>
            <a:endParaRPr lang="pt-BR" altLang="en-US" sz="3600" dirty="0"/>
          </a:p>
          <a:p>
            <a:pPr marL="0" indent="0" algn="ctr" eaLnBrk="1" hangingPunct="1">
              <a:buNone/>
            </a:pPr>
            <a:r>
              <a:rPr lang="pt-BR" altLang="en-US" sz="3600" dirty="0"/>
              <a:t>Análise Explanatória </a:t>
            </a:r>
            <a:r>
              <a:rPr lang="pt-BR" altLang="en-US" sz="3600" dirty="0" err="1"/>
              <a:t>vs</a:t>
            </a:r>
            <a:r>
              <a:rPr lang="pt-BR" altLang="en-US" sz="3600" dirty="0"/>
              <a:t> Exploratória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267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O Contexto: Identificando pontos chave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D6468D0-1F9E-08F8-391F-A0F88FF7FDFB}"/>
              </a:ext>
            </a:extLst>
          </p:cNvPr>
          <p:cNvSpPr txBox="1"/>
          <p:nvPr/>
        </p:nvSpPr>
        <p:spPr>
          <a:xfrm>
            <a:off x="209534" y="1628427"/>
            <a:ext cx="11772931" cy="522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/>
              <a:t>Para quem? (Quem são as pessoas que consumirão suas visualizações?)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Gerentes de loja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Gerentes de regional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/>
              <a:t>Quais perguntas precisam de respostas? (Quais são os requisitos que precisarão de um suporte, através da visualização de dados, para suportar a tomada de decisão?)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Qual o volume financeiro de vendas, no decorrer dos últimos 2 anos?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Como verificar o atingimento das metas de vendas, mês a mês, por vendedor?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Qual a variação do mês corrente em relação ao mesmo período no ano anterior (% </a:t>
            </a:r>
            <a:r>
              <a:rPr lang="pt-BR" sz="1400" dirty="0" err="1"/>
              <a:t>YoY</a:t>
            </a:r>
            <a:r>
              <a:rPr lang="pt-BR" sz="1400" dirty="0"/>
              <a:t>) das vendas, por loja?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/>
              <a:t>Por que? (Por qual motivo essas perguntas precisam de respostas?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É preciso analisar tendências com relação ao volume de vendas, de modo a tomar decisões baseado no resultado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Identificar melhores vendedores, visando potencializar ainda mais sua atuação e premiá-los.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Identificar piores vendedores, para analisar os motivos e capacitá-los de forma mais direcionada, para melhorar seus resultados.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Acompanhar o atingimento das metas por loja, no decorrer dos meses, de modo a medir a eficiência.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Identificar padrões temporais de vendas, para criar promoções, potencializar vendas.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/>
              <a:t>Analisar o padrão de vendas das lojas, de acordo com a evolução do indicador de % </a:t>
            </a:r>
            <a:r>
              <a:rPr lang="pt-BR" sz="1400" dirty="0" err="1"/>
              <a:t>YoY</a:t>
            </a:r>
            <a:r>
              <a:rPr lang="pt-BR" sz="1400" dirty="0"/>
              <a:t>, para definir melhores estratégias de acordo com o mês específico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E8F55E-A78E-5A06-6B3F-5C978E845B61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40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2189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O Contexto: Identificando pontos chave (exemplo)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5F053B0-07DF-4957-BBB1-2F23351E6457}"/>
              </a:ext>
            </a:extLst>
          </p:cNvPr>
          <p:cNvSpPr txBox="1">
            <a:spLocks/>
          </p:cNvSpPr>
          <p:nvPr/>
        </p:nvSpPr>
        <p:spPr bwMode="auto">
          <a:xfrm>
            <a:off x="838200" y="1740944"/>
            <a:ext cx="10515600" cy="502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en-US" sz="2000" dirty="0">
                <a:latin typeface="Calibri Light" panose="020F0302020204030204" pitchFamily="34" charset="0"/>
              </a:rPr>
              <a:t>O Comandante do 17º BPM, na Ilha do Governador, precisa fazer uma apresentação para o Secretário de Estado de Polícia Militar do RJ, contendo informações de roubo, furto e recuperação de automóveis, visando potencializar o seu planejamento, para definir uma estratégia mais assertiva de combate aos roubos e furtos, aliado um trabalho de inteligência que possa localizar e recuperar mais veículos. Por conta disso solicitou o seguinte: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en-US" sz="2400" dirty="0">
              <a:latin typeface="Calibri Light" panose="020F0302020204030204" pitchFamily="34" charset="0"/>
            </a:endParaRPr>
          </a:p>
          <a:p>
            <a:pPr marL="514350" indent="-514350" algn="ctr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000" dirty="0">
                <a:latin typeface="Calibri Light" panose="020F0302020204030204" pitchFamily="34" charset="0"/>
              </a:rPr>
              <a:t>Evolução da quantidade de cada ocorrência, comparando o mês corrente com o anterior (%</a:t>
            </a:r>
            <a:r>
              <a:rPr lang="pt-BR" altLang="en-US" sz="2000" dirty="0" err="1">
                <a:latin typeface="Calibri Light" panose="020F0302020204030204" pitchFamily="34" charset="0"/>
              </a:rPr>
              <a:t>MoM</a:t>
            </a:r>
            <a:r>
              <a:rPr lang="pt-BR" altLang="en-US" sz="2000" dirty="0">
                <a:latin typeface="Calibri Light" panose="020F0302020204030204" pitchFamily="34" charset="0"/>
              </a:rPr>
              <a:t>)</a:t>
            </a:r>
          </a:p>
          <a:p>
            <a:pPr marL="514350" indent="-514350" algn="ctr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000" dirty="0">
                <a:latin typeface="Calibri Light" panose="020F0302020204030204" pitchFamily="34" charset="0"/>
              </a:rPr>
              <a:t>Análise da evolução mês a mês, considerando os 3 últimos anos, da quantidade absoluta da taxa de recuperação de veículos, que é calculada de acordo com a regra: recuperação de veículos/(roubos + furtos de veículos)</a:t>
            </a:r>
          </a:p>
          <a:p>
            <a:pPr marL="514350" indent="-514350" algn="ctr" eaLnBrk="1" hangingPunct="1">
              <a:spcBef>
                <a:spcPct val="0"/>
              </a:spcBef>
              <a:buFont typeface="+mj-lt"/>
              <a:buAutoNum type="arabicPeriod"/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marL="514350" indent="-514350" algn="ctr" eaLnBrk="1" hangingPunct="1">
              <a:spcBef>
                <a:spcPct val="0"/>
              </a:spcBef>
              <a:buFont typeface="+mj-lt"/>
              <a:buAutoNum type="arabicPeriod"/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marL="514350" indent="-514350" algn="ctr" eaLnBrk="1" hangingPunct="1">
              <a:spcBef>
                <a:spcPct val="0"/>
              </a:spcBef>
              <a:buFont typeface="+mj-lt"/>
              <a:buAutoNum type="arabicPeriod"/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marL="514350" indent="-514350" algn="ctr" eaLnBrk="1" hangingPunct="1">
              <a:spcBef>
                <a:spcPct val="0"/>
              </a:spcBef>
              <a:buFont typeface="+mj-lt"/>
              <a:buAutoNum type="arabicPeriod"/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algn="ctr" eaLnBrk="1" hangingPunct="1">
              <a:spcBef>
                <a:spcPct val="0"/>
              </a:spcBef>
              <a:buNone/>
            </a:pPr>
            <a:endParaRPr lang="pt-BR" altLang="en-US" sz="20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83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O Contexto: Identificando pontos chave (exemplo)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5F053B0-07DF-4957-BBB1-2F23351E6457}"/>
              </a:ext>
            </a:extLst>
          </p:cNvPr>
          <p:cNvSpPr txBox="1">
            <a:spLocks/>
          </p:cNvSpPr>
          <p:nvPr/>
        </p:nvSpPr>
        <p:spPr bwMode="auto">
          <a:xfrm>
            <a:off x="838200" y="1716834"/>
            <a:ext cx="10515600" cy="50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en-US" sz="3200" dirty="0">
                <a:latin typeface="Calibri Light" panose="020F0302020204030204" pitchFamily="34" charset="0"/>
              </a:rPr>
              <a:t>Pra quem?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en-US" sz="2000" dirty="0">
                <a:latin typeface="Calibri Light" panose="020F0302020204030204" pitchFamily="34" charset="0"/>
              </a:rPr>
              <a:t>Comandante do 17º BPM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en-US" sz="2000" dirty="0">
                <a:latin typeface="Calibri Light" panose="020F0302020204030204" pitchFamily="34" charset="0"/>
              </a:rPr>
              <a:t>Secretário de Estado de Polícia Militar do RJ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en-US" sz="3200" dirty="0">
                <a:latin typeface="Calibri Light" panose="020F0302020204030204" pitchFamily="34" charset="0"/>
              </a:rPr>
              <a:t>Quais as perguntas que precisam de respostas?</a:t>
            </a:r>
            <a:endParaRPr lang="pt-BR" altLang="en-US" sz="2000" dirty="0">
              <a:latin typeface="Calibri Light" panose="020F0302020204030204" pitchFamily="34" charset="0"/>
            </a:endParaRPr>
          </a:p>
          <a:p>
            <a:pPr marL="514350" indent="-5143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000" dirty="0">
                <a:latin typeface="Calibri Light" panose="020F0302020204030204" pitchFamily="34" charset="0"/>
              </a:rPr>
              <a:t>Evolução da quantidade de roubo, furto e recuperação de veículos, comparando o mês corrente com o anterior (%</a:t>
            </a:r>
            <a:r>
              <a:rPr lang="pt-BR" altLang="en-US" sz="2000" dirty="0" err="1">
                <a:latin typeface="Calibri Light" panose="020F0302020204030204" pitchFamily="34" charset="0"/>
              </a:rPr>
              <a:t>MoM</a:t>
            </a:r>
            <a:r>
              <a:rPr lang="pt-BR" altLang="en-US" sz="2000" dirty="0">
                <a:latin typeface="Calibri Light" panose="020F0302020204030204" pitchFamily="34" charset="0"/>
              </a:rPr>
              <a:t>)</a:t>
            </a:r>
          </a:p>
          <a:p>
            <a:pPr marL="514350" indent="-5143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000" dirty="0">
                <a:latin typeface="Calibri Light" panose="020F0302020204030204" pitchFamily="34" charset="0"/>
              </a:rPr>
              <a:t>Análise da evolução mês a mês, considerando os 3 últimos anos, da quantidade absoluta da taxa de recuperação de veículos, que é calculada de acordo com a regra: recuperação de veículos/(roubos + furtos de veículos)</a:t>
            </a:r>
          </a:p>
          <a:p>
            <a:pPr eaLnBrk="1" hangingPunct="1">
              <a:spcBef>
                <a:spcPct val="0"/>
              </a:spcBef>
              <a:buNone/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pt-BR" altLang="en-US" sz="3200" dirty="0">
                <a:latin typeface="Calibri Light" panose="020F0302020204030204" pitchFamily="34" charset="0"/>
              </a:rPr>
              <a:t>Por que?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pt-BR" altLang="en-US" sz="2000" dirty="0">
                <a:latin typeface="Calibri Light" panose="020F0302020204030204" pitchFamily="34" charset="0"/>
              </a:rPr>
              <a:t>Há a necessidade de se potencializar o planejamento do 17º BPM, para definir uma estratégia mais assertiva de combate aos roubos e furtos, aliado um trabalho de inteligência que possa localizar e recuperar mas veículos</a:t>
            </a:r>
          </a:p>
          <a:p>
            <a:pPr marL="514350" indent="-514350" eaLnBrk="1" hangingPunct="1">
              <a:spcBef>
                <a:spcPct val="0"/>
              </a:spcBef>
              <a:buFont typeface="+mj-lt"/>
              <a:buAutoNum type="arabicPeriod"/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pt-BR" altLang="en-US" sz="20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Exercício 2: O Contexto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BBC6B4D-15C6-479B-9288-AFFC278442AB}"/>
              </a:ext>
            </a:extLst>
          </p:cNvPr>
          <p:cNvSpPr txBox="1"/>
          <p:nvPr/>
        </p:nvSpPr>
        <p:spPr>
          <a:xfrm>
            <a:off x="655983" y="1685006"/>
            <a:ext cx="108800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dirty="0">
                <a:latin typeface="Calibri Light" panose="020F0302020204030204" pitchFamily="34" charset="0"/>
              </a:rPr>
              <a:t>Você foi solicitado/a para desenvolver uma visualização e dados que será compartilhada com a pessoa Gestora do RH e com todos/as os/as analistas da área, sendo 2 deles com daltonismo, onde há a necessidade de realizar um trabalho de identificação e redução do % turnover (indicador que mensura a rotatividade de uma empresa) e a taxa de absenteísmo (indicador que mensura o percentual de faltas dos profissionais, o que impacta diretamente na produtividade da empresa).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dirty="0">
                <a:latin typeface="Calibri Light" panose="020F0302020204030204" pitchFamily="34" charset="0"/>
              </a:rPr>
              <a:t>Durante a conversa e sua dialética matadora, a pessoa Gestora do RH te falou que o % turnover por gerar um alto custo na contratação precisa ser analisado mês a mês e, se possível, visualizando a evolução nos últimos 2 anos, além disso e esperado analisar esse indicador por departamentos.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dirty="0">
                <a:latin typeface="Calibri Light" panose="020F0302020204030204" pitchFamily="34" charset="0"/>
              </a:rPr>
              <a:t>Já com relação a taxa de absenteísmo é necessário destaca-la nos últimos 15 dias, 30 dias e 60 dias, pois como dito anteriormente, interfere diretamente na produtividade da empresa e, assim como o turnover, espera-se que seja possível analisar por departamento.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en-US" dirty="0">
              <a:latin typeface="Calibri Light" panose="020F03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pt-BR" altLang="en-US" i="1" u="sng" dirty="0">
                <a:latin typeface="Calibri Light" panose="020F0302020204030204" pitchFamily="34" charset="0"/>
              </a:rPr>
              <a:t>Diante do cenário acima, identifique: Pra quem?, Quais perguntas precisam de respostas?, Por que?</a:t>
            </a:r>
          </a:p>
        </p:txBody>
      </p:sp>
    </p:spTree>
    <p:extLst>
      <p:ext uri="{BB962C8B-B14F-4D97-AF65-F5344CB8AC3E}">
        <p14:creationId xmlns:p14="http://schemas.microsoft.com/office/powerpoint/2010/main" val="310425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Exercício 2: </a:t>
            </a:r>
            <a:r>
              <a:rPr lang="pt-BR" b="1" dirty="0"/>
              <a:t>Resposta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801D72-C16D-6FFA-F327-4DEB0F7C84FC}"/>
              </a:ext>
            </a:extLst>
          </p:cNvPr>
          <p:cNvSpPr txBox="1">
            <a:spLocks/>
          </p:cNvSpPr>
          <p:nvPr/>
        </p:nvSpPr>
        <p:spPr bwMode="auto">
          <a:xfrm>
            <a:off x="838200" y="1716834"/>
            <a:ext cx="10515600" cy="50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en-US" sz="3200" dirty="0">
                <a:latin typeface="Calibri Light" panose="020F0302020204030204" pitchFamily="34" charset="0"/>
              </a:rPr>
              <a:t>Pra quem?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en-US" sz="2000" dirty="0">
                <a:latin typeface="Calibri Light" panose="020F0302020204030204" pitchFamily="34" charset="0"/>
              </a:rPr>
              <a:t>Gerente de RH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en-US" sz="2000" dirty="0">
                <a:latin typeface="Calibri Light" panose="020F0302020204030204" pitchFamily="34" charset="0"/>
              </a:rPr>
              <a:t>Analistas de RH (2 com daltonismo)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en-US" sz="3200" dirty="0">
                <a:latin typeface="Calibri Light" panose="020F0302020204030204" pitchFamily="34" charset="0"/>
              </a:rPr>
              <a:t>Quais as perguntas que precisam de respostas?</a:t>
            </a:r>
            <a:endParaRPr lang="pt-BR" altLang="en-US" sz="2000" dirty="0">
              <a:latin typeface="Calibri Light" panose="020F0302020204030204" pitchFamily="34" charset="0"/>
            </a:endParaRPr>
          </a:p>
          <a:p>
            <a:pPr marL="514350" indent="-5143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000" dirty="0">
                <a:latin typeface="Calibri Light" panose="020F0302020204030204" pitchFamily="34" charset="0"/>
              </a:rPr>
              <a:t>Indicador de % Turnover</a:t>
            </a:r>
          </a:p>
          <a:p>
            <a:pPr marL="514350" indent="-5143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000" dirty="0">
                <a:latin typeface="Calibri Light" panose="020F0302020204030204" pitchFamily="34" charset="0"/>
              </a:rPr>
              <a:t>Análise da evolução mês a mês nos últimos 2 anos, com possibilidade de escolha do departamento</a:t>
            </a:r>
          </a:p>
          <a:p>
            <a:pPr marL="514350" indent="-5143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000" dirty="0">
                <a:latin typeface="Calibri Light" panose="020F0302020204030204" pitchFamily="34" charset="0"/>
              </a:rPr>
              <a:t>Indicado da taxa de absenteísmo</a:t>
            </a:r>
          </a:p>
          <a:p>
            <a:pPr marL="514350" indent="-5143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pt-BR" altLang="en-US" sz="2000" dirty="0">
                <a:latin typeface="Calibri Light" panose="020F0302020204030204" pitchFamily="34" charset="0"/>
              </a:rPr>
              <a:t>Análise da taxa nos últimos 15, 30 e 60 dias, com possibilidade de escolha do departamento</a:t>
            </a:r>
          </a:p>
          <a:p>
            <a:pPr eaLnBrk="1" hangingPunct="1">
              <a:spcBef>
                <a:spcPct val="0"/>
              </a:spcBef>
              <a:buNone/>
            </a:pPr>
            <a:endParaRPr lang="pt-BR" altLang="en-US" sz="2000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pt-BR" altLang="en-US" sz="3200" dirty="0">
                <a:latin typeface="Calibri Light" panose="020F0302020204030204" pitchFamily="34" charset="0"/>
              </a:rPr>
              <a:t>Por que?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pt-BR" altLang="en-US" sz="2000" dirty="0">
                <a:latin typeface="Calibri Light" panose="020F0302020204030204" pitchFamily="34" charset="0"/>
              </a:rPr>
              <a:t>Deve-se realizar um trabalho de análise dos indicadores, identificar se há (ou não) necessidade de redução. Se houver, será necessário, analisar planejar ações para redução.</a:t>
            </a:r>
            <a:endParaRPr lang="pt-BR" altLang="en-US" sz="32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6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Visualização de dados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BBC6B4D-15C6-479B-9288-AFFC278442AB}"/>
              </a:ext>
            </a:extLst>
          </p:cNvPr>
          <p:cNvSpPr txBox="1"/>
          <p:nvPr/>
        </p:nvSpPr>
        <p:spPr>
          <a:xfrm>
            <a:off x="655983" y="3105834"/>
            <a:ext cx="10880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en-US" sz="3600" dirty="0">
                <a:latin typeface="Calibri Light" panose="020F0302020204030204" pitchFamily="34" charset="0"/>
              </a:rPr>
              <a:t>Cenários de Visualização de dados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en-US" sz="3600" dirty="0">
                <a:latin typeface="Calibri Light" panose="020F0302020204030204" pitchFamily="34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9465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Referências</a:t>
            </a:r>
          </a:p>
        </p:txBody>
      </p:sp>
      <p:sp>
        <p:nvSpPr>
          <p:cNvPr id="3" name="Espaço Reservado para Conteúdo 13"/>
          <p:cNvSpPr txBox="1">
            <a:spLocks/>
          </p:cNvSpPr>
          <p:nvPr/>
        </p:nvSpPr>
        <p:spPr>
          <a:xfrm>
            <a:off x="344557" y="1961323"/>
            <a:ext cx="11476382" cy="4505738"/>
          </a:xfrm>
          <a:prstGeom prst="rect">
            <a:avLst/>
          </a:prstGeom>
          <a:solidFill>
            <a:srgbClr val="2FC578">
              <a:alpha val="31000"/>
            </a:srgbClr>
          </a:solidFill>
        </p:spPr>
        <p:txBody>
          <a:bodyPr numCol="1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pt-BR" altLang="en-US" sz="1400" b="0" dirty="0"/>
              <a:t>KNAFLIC, Cole </a:t>
            </a:r>
            <a:r>
              <a:rPr lang="pt-BR" altLang="en-US" sz="1400" b="0" dirty="0" err="1"/>
              <a:t>Nussbaumer</a:t>
            </a:r>
            <a:r>
              <a:rPr lang="pt-BR" altLang="en-US" sz="1400" b="0" dirty="0"/>
              <a:t>. </a:t>
            </a:r>
            <a:r>
              <a:rPr lang="pt-BR" altLang="en-US" sz="1400" b="0" dirty="0" err="1"/>
              <a:t>Storytelling</a:t>
            </a:r>
            <a:r>
              <a:rPr lang="pt-BR" altLang="en-US" sz="1400" b="0" dirty="0"/>
              <a:t> com dados: um guia sobre visualização de dados para profissionais de negócios. Alta Books, </a:t>
            </a:r>
            <a:r>
              <a:rPr lang="pt-BR" altLang="en-US" sz="1400" b="0"/>
              <a:t>2019.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altLang="en-US" sz="1400" b="0"/>
              <a:t>WEXLER</a:t>
            </a:r>
            <a:r>
              <a:rPr lang="en-US" altLang="en-US" sz="1400" b="0" dirty="0"/>
              <a:t>, Steve; SHAFFER, Jeffrey; COTGREAVE, Andy. The big book of dashboards: visualizing your data using real-world business scenarios. John Wiley &amp; Sons, 2017.</a:t>
            </a:r>
          </a:p>
        </p:txBody>
      </p:sp>
    </p:spTree>
    <p:extLst>
      <p:ext uri="{BB962C8B-B14F-4D97-AF65-F5344CB8AC3E}">
        <p14:creationId xmlns:p14="http://schemas.microsoft.com/office/powerpoint/2010/main" val="140952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12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Po</a:t>
            </a:r>
            <a:r>
              <a:rPr lang="pt-BR" b="1" dirty="0"/>
              <a:t>r que é vital visualizar dados?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5</a:t>
            </a:r>
            <a:endParaRPr lang="pt-BR" sz="1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D8F96A-ED7D-3D7B-9F0C-C6AB447B9D30}"/>
              </a:ext>
            </a:extLst>
          </p:cNvPr>
          <p:cNvSpPr txBox="1"/>
          <p:nvPr/>
        </p:nvSpPr>
        <p:spPr>
          <a:xfrm>
            <a:off x="8294915" y="2679483"/>
            <a:ext cx="3683289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E agora, o que </a:t>
            </a:r>
            <a:r>
              <a:rPr lang="en-US" altLang="en-US" sz="1600" b="0" dirty="0" err="1"/>
              <a:t>você</a:t>
            </a:r>
            <a:r>
              <a:rPr lang="en-US" altLang="en-US" sz="1600" b="0" dirty="0"/>
              <a:t> </a:t>
            </a:r>
            <a:r>
              <a:rPr lang="en-US" altLang="en-US" sz="1600" b="0" dirty="0" err="1"/>
              <a:t>vê</a:t>
            </a:r>
            <a:r>
              <a:rPr lang="en-US" altLang="en-US" sz="1600" b="0" dirty="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Há</a:t>
            </a:r>
            <a:r>
              <a:rPr lang="en-US" sz="1600" dirty="0"/>
              <a:t> algo </a:t>
            </a:r>
            <a:r>
              <a:rPr lang="en-US" sz="1600" dirty="0" err="1"/>
              <a:t>perceptível</a:t>
            </a:r>
            <a:r>
              <a:rPr lang="en-US" sz="1600" dirty="0"/>
              <a:t>, no que </a:t>
            </a:r>
            <a:r>
              <a:rPr lang="en-US" sz="1600" dirty="0" err="1"/>
              <a:t>tange</a:t>
            </a:r>
            <a:r>
              <a:rPr lang="en-US" sz="1600" dirty="0"/>
              <a:t> a </a:t>
            </a:r>
            <a:r>
              <a:rPr lang="en-US" sz="1600" dirty="0" err="1"/>
              <a:t>análise</a:t>
            </a:r>
            <a:r>
              <a:rPr lang="en-US" sz="1600" dirty="0"/>
              <a:t> de dados?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É </a:t>
            </a:r>
            <a:r>
              <a:rPr lang="en-US" sz="1600" dirty="0" err="1"/>
              <a:t>possível</a:t>
            </a:r>
            <a:r>
              <a:rPr lang="en-US" sz="1600" dirty="0"/>
              <a:t> </a:t>
            </a:r>
            <a:r>
              <a:rPr lang="en-US" sz="1600" dirty="0" err="1"/>
              <a:t>analisar</a:t>
            </a:r>
            <a:r>
              <a:rPr lang="en-US" sz="1600" dirty="0"/>
              <a:t> </a:t>
            </a:r>
            <a:r>
              <a:rPr lang="en-US" sz="1600" dirty="0" err="1"/>
              <a:t>esses</a:t>
            </a:r>
            <a:r>
              <a:rPr lang="en-US" sz="1600" dirty="0"/>
              <a:t> dados, do </a:t>
            </a:r>
            <a:r>
              <a:rPr lang="en-US" sz="1600" dirty="0" err="1"/>
              <a:t>jeito</a:t>
            </a:r>
            <a:r>
              <a:rPr lang="en-US" sz="1600" dirty="0"/>
              <a:t> que </a:t>
            </a:r>
            <a:r>
              <a:rPr lang="en-US" sz="1600" dirty="0" err="1"/>
              <a:t>estão</a:t>
            </a:r>
            <a:r>
              <a:rPr lang="en-US" sz="1600" dirty="0"/>
              <a:t> </a:t>
            </a:r>
            <a:r>
              <a:rPr lang="en-US" sz="1600" dirty="0" err="1"/>
              <a:t>dispostos</a:t>
            </a:r>
            <a:r>
              <a:rPr lang="en-US" sz="1600" dirty="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É </a:t>
            </a:r>
            <a:r>
              <a:rPr lang="en-US" sz="1600" dirty="0" err="1"/>
              <a:t>possível</a:t>
            </a:r>
            <a:r>
              <a:rPr lang="en-US" sz="1600" dirty="0"/>
              <a:t> responder a </a:t>
            </a:r>
            <a:r>
              <a:rPr lang="en-US" sz="1600" dirty="0" err="1"/>
              <a:t>pergunta</a:t>
            </a:r>
            <a:r>
              <a:rPr lang="en-US" sz="1600" dirty="0"/>
              <a:t>: </a:t>
            </a:r>
            <a:r>
              <a:rPr lang="en-US" sz="1600" dirty="0" err="1"/>
              <a:t>Quais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as </a:t>
            </a:r>
            <a:r>
              <a:rPr lang="en-US" sz="1600" dirty="0" err="1"/>
              <a:t>tendências</a:t>
            </a:r>
            <a:r>
              <a:rPr lang="en-US" sz="1600" dirty="0"/>
              <a:t> de </a:t>
            </a:r>
            <a:r>
              <a:rPr lang="en-US" sz="1600" dirty="0" err="1"/>
              <a:t>vendas</a:t>
            </a:r>
            <a:r>
              <a:rPr lang="en-US" sz="1600" dirty="0"/>
              <a:t>?</a:t>
            </a:r>
            <a:endParaRPr lang="pt-BR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5278A7-14E5-D994-776B-E832E3999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3" y="2024106"/>
            <a:ext cx="7646389" cy="357083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A36F20-B384-344B-03C5-B4B42631FC9B}"/>
              </a:ext>
            </a:extLst>
          </p:cNvPr>
          <p:cNvSpPr txBox="1"/>
          <p:nvPr/>
        </p:nvSpPr>
        <p:spPr>
          <a:xfrm>
            <a:off x="1129004" y="5818344"/>
            <a:ext cx="792249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600" b="0" dirty="0"/>
              <a:t>A </a:t>
            </a:r>
            <a:r>
              <a:rPr lang="en-US" altLang="en-US" sz="1600" b="0" dirty="0" err="1"/>
              <a:t>visualização</a:t>
            </a:r>
            <a:r>
              <a:rPr lang="en-US" altLang="en-US" sz="1600" b="0" dirty="0"/>
              <a:t> de dados é de FATO o que </a:t>
            </a:r>
            <a:r>
              <a:rPr lang="en-US" altLang="en-US" sz="1600" b="0" dirty="0" err="1"/>
              <a:t>chamamos</a:t>
            </a:r>
            <a:r>
              <a:rPr lang="en-US" altLang="en-US" sz="1600" b="0" dirty="0"/>
              <a:t> de “</a:t>
            </a:r>
            <a:r>
              <a:rPr lang="en-US" altLang="en-US" sz="1600" b="0" dirty="0" err="1"/>
              <a:t>entrega</a:t>
            </a:r>
            <a:r>
              <a:rPr lang="en-US" altLang="en-US" sz="1600" b="0" dirty="0"/>
              <a:t>”. É o </a:t>
            </a:r>
            <a:r>
              <a:rPr lang="en-US" altLang="en-US" sz="1600" b="0" dirty="0" err="1"/>
              <a:t>produto</a:t>
            </a:r>
            <a:r>
              <a:rPr lang="en-US" altLang="en-US" sz="1600" b="0" dirty="0"/>
              <a:t> final!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76494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Como nós visualizamos os dados?</a:t>
            </a:r>
            <a:br>
              <a:rPr lang="pt-BR" b="1" dirty="0">
                <a:solidFill>
                  <a:schemeClr val="bg2"/>
                </a:solidFill>
              </a:rPr>
            </a:br>
            <a:r>
              <a:rPr lang="pt-BR" b="1" dirty="0">
                <a:solidFill>
                  <a:schemeClr val="bg2"/>
                </a:solidFill>
              </a:rPr>
              <a:t>(Atributos </a:t>
            </a:r>
            <a:r>
              <a:rPr lang="pt-BR" b="1" dirty="0" err="1">
                <a:solidFill>
                  <a:schemeClr val="bg2"/>
                </a:solidFill>
              </a:rPr>
              <a:t>pré</a:t>
            </a:r>
            <a:r>
              <a:rPr lang="pt-BR" b="1" dirty="0">
                <a:solidFill>
                  <a:schemeClr val="bg2"/>
                </a:solidFill>
              </a:rPr>
              <a:t>-atentivos)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6</a:t>
            </a:r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B35554-5FA4-7D13-EF71-254399D63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13" y="2361412"/>
            <a:ext cx="4511250" cy="410378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32FDA26-059A-877C-A399-BB18800C0CB1}"/>
              </a:ext>
            </a:extLst>
          </p:cNvPr>
          <p:cNvSpPr txBox="1"/>
          <p:nvPr/>
        </p:nvSpPr>
        <p:spPr>
          <a:xfrm>
            <a:off x="102637" y="3429000"/>
            <a:ext cx="347801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2400" b="1" dirty="0" err="1"/>
              <a:t>Quantos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números</a:t>
            </a:r>
            <a:r>
              <a:rPr lang="en-US" altLang="en-US" sz="2400" b="1" dirty="0"/>
              <a:t> 9?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2149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Como nós visualizamos os dados?</a:t>
            </a:r>
            <a:br>
              <a:rPr lang="pt-BR" b="1" dirty="0">
                <a:solidFill>
                  <a:schemeClr val="bg2"/>
                </a:solidFill>
              </a:rPr>
            </a:br>
            <a:r>
              <a:rPr lang="pt-BR" b="1" dirty="0">
                <a:solidFill>
                  <a:schemeClr val="bg2"/>
                </a:solidFill>
              </a:rPr>
              <a:t>(Atributos </a:t>
            </a:r>
            <a:r>
              <a:rPr lang="pt-BR" b="1" dirty="0" err="1">
                <a:solidFill>
                  <a:schemeClr val="bg2"/>
                </a:solidFill>
              </a:rPr>
              <a:t>pré</a:t>
            </a:r>
            <a:r>
              <a:rPr lang="pt-BR" b="1" dirty="0">
                <a:solidFill>
                  <a:schemeClr val="bg2"/>
                </a:solidFill>
              </a:rPr>
              <a:t>-atentivos)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6</a:t>
            </a:r>
            <a:endParaRPr lang="pt-BR" sz="1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32FDA26-059A-877C-A399-BB18800C0CB1}"/>
              </a:ext>
            </a:extLst>
          </p:cNvPr>
          <p:cNvSpPr txBox="1"/>
          <p:nvPr/>
        </p:nvSpPr>
        <p:spPr>
          <a:xfrm>
            <a:off x="387423" y="3429000"/>
            <a:ext cx="310709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2400" b="1" dirty="0"/>
              <a:t>E agora, </a:t>
            </a:r>
            <a:r>
              <a:rPr lang="en-US" altLang="en-US" sz="2400" b="1" dirty="0" err="1"/>
              <a:t>quantos</a:t>
            </a:r>
            <a:r>
              <a:rPr lang="en-US" altLang="en-US" sz="2400" b="1" dirty="0"/>
              <a:t> </a:t>
            </a:r>
            <a:r>
              <a:rPr lang="en-US" altLang="en-US" sz="2400" b="1" dirty="0" err="1"/>
              <a:t>números</a:t>
            </a:r>
            <a:r>
              <a:rPr lang="en-US" altLang="en-US" sz="2400" b="1" dirty="0"/>
              <a:t> 9?</a:t>
            </a:r>
            <a:endParaRPr lang="pt-BR" sz="24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D9C163-6F08-E760-121E-E33D9836E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66" y="2261180"/>
            <a:ext cx="4830143" cy="42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3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Como nós visualizamos os dados?</a:t>
            </a:r>
            <a:br>
              <a:rPr lang="pt-BR" b="1" dirty="0">
                <a:solidFill>
                  <a:schemeClr val="bg2"/>
                </a:solidFill>
              </a:rPr>
            </a:br>
            <a:r>
              <a:rPr lang="pt-BR" b="1" dirty="0">
                <a:solidFill>
                  <a:schemeClr val="bg2"/>
                </a:solidFill>
              </a:rPr>
              <a:t>(Atributos </a:t>
            </a:r>
            <a:r>
              <a:rPr lang="pt-BR" b="1" dirty="0" err="1">
                <a:solidFill>
                  <a:schemeClr val="bg2"/>
                </a:solidFill>
              </a:rPr>
              <a:t>pré</a:t>
            </a:r>
            <a:r>
              <a:rPr lang="pt-BR" b="1" dirty="0">
                <a:solidFill>
                  <a:schemeClr val="bg2"/>
                </a:solidFill>
              </a:rPr>
              <a:t>-atentivos)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9</a:t>
            </a:r>
            <a:endParaRPr lang="pt-BR" sz="1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30E12E-D831-291F-F522-89ED8635659A}"/>
              </a:ext>
            </a:extLst>
          </p:cNvPr>
          <p:cNvSpPr txBox="1"/>
          <p:nvPr/>
        </p:nvSpPr>
        <p:spPr>
          <a:xfrm>
            <a:off x="409396" y="1897555"/>
            <a:ext cx="1136468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Nós vemos com cérebro e os atributos </a:t>
            </a:r>
            <a:r>
              <a:rPr lang="pt-BR" sz="1600" dirty="0" err="1"/>
              <a:t>pré</a:t>
            </a:r>
            <a:r>
              <a:rPr lang="pt-BR" sz="1600" dirty="0"/>
              <a:t>-atentivos tem como principal finalidade, nos direcionar para aquilo que desejamos dar o devido destaque.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Quando colorimos o número 9, inconscientemente, sem com que você percebesse, seu cérebro recebe esse estimulo e, consequentemente, seu olhos automaticamente foram direcionados para os números 9.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1EFC357-91C8-FE92-C3D8-1FF866AC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649" y="3700188"/>
            <a:ext cx="2925369" cy="28124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7E5C77E-010F-2D93-3D00-88C2B563BF66}"/>
              </a:ext>
            </a:extLst>
          </p:cNvPr>
          <p:cNvSpPr txBox="1"/>
          <p:nvPr/>
        </p:nvSpPr>
        <p:spPr>
          <a:xfrm>
            <a:off x="436483" y="3546061"/>
            <a:ext cx="2659225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Além das cores, pode-se utilizar também a diferença de tamanhos, veja: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E2D203-9BB3-0DEF-548F-395F5B74B253}"/>
              </a:ext>
            </a:extLst>
          </p:cNvPr>
          <p:cNvSpPr txBox="1"/>
          <p:nvPr/>
        </p:nvSpPr>
        <p:spPr>
          <a:xfrm>
            <a:off x="6091739" y="3546061"/>
            <a:ext cx="2479656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E em um gráfico, como ficaria?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B8D0EF-CD7B-0D4B-2359-D6A7DEF3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620" y="3660720"/>
            <a:ext cx="3151690" cy="28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0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15</a:t>
            </a:r>
            <a:endParaRPr lang="pt-BR" sz="12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C7936CE-7FDE-D3FA-383E-8ED671E9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94" y="1873173"/>
            <a:ext cx="5464013" cy="413801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61E368-1FC5-3A6E-086D-8DD65A444A97}"/>
              </a:ext>
            </a:extLst>
          </p:cNvPr>
          <p:cNvSpPr txBox="1"/>
          <p:nvPr/>
        </p:nvSpPr>
        <p:spPr>
          <a:xfrm>
            <a:off x="6615403" y="2539650"/>
            <a:ext cx="520648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Atenção especial para: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Pessoas com algum tipo de necessidade visual: Daltônicos, por exemplo (Veremos mais adiante)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Cores da marca</a:t>
            </a:r>
          </a:p>
        </p:txBody>
      </p:sp>
    </p:spTree>
    <p:extLst>
      <p:ext uri="{BB962C8B-B14F-4D97-AF65-F5344CB8AC3E}">
        <p14:creationId xmlns:p14="http://schemas.microsoft.com/office/powerpoint/2010/main" val="299149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2"/>
                </a:solidFill>
              </a:rPr>
              <a:t>Cores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CBA876-79C6-3708-49AB-E0A57CF7CCBB}"/>
              </a:ext>
            </a:extLst>
          </p:cNvPr>
          <p:cNvSpPr txBox="1"/>
          <p:nvPr/>
        </p:nvSpPr>
        <p:spPr>
          <a:xfrm>
            <a:off x="205273" y="6465193"/>
            <a:ext cx="11772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0" dirty="0"/>
              <a:t>WEXLER, p. 16</a:t>
            </a:r>
            <a:endParaRPr lang="pt-BR" sz="12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A693E7-9014-6D23-E3E1-2A306F2EA4DB}"/>
              </a:ext>
            </a:extLst>
          </p:cNvPr>
          <p:cNvSpPr txBox="1"/>
          <p:nvPr/>
        </p:nvSpPr>
        <p:spPr>
          <a:xfrm>
            <a:off x="436483" y="2043832"/>
            <a:ext cx="11254774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/>
              <a:t>Exemplo: Sequencial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30EE35-71C3-3590-153A-729ADBBEE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46" y="1847245"/>
            <a:ext cx="4686107" cy="340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S1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TS103462902</Template>
  <TotalTime>0</TotalTime>
  <Words>1783</Words>
  <Application>Microsoft Office PowerPoint</Application>
  <PresentationFormat>Widescreen</PresentationFormat>
  <Paragraphs>184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TS103462902</vt:lpstr>
      <vt:lpstr>Apresentação do PowerPoint</vt:lpstr>
      <vt:lpstr>Apresentações</vt:lpstr>
      <vt:lpstr>Por que é vital visualizar dados?</vt:lpstr>
      <vt:lpstr>Por que é vital visualizar dados?</vt:lpstr>
      <vt:lpstr>Como nós visualizamos os dados? (Atributos pré-atentivos)</vt:lpstr>
      <vt:lpstr>Como nós visualizamos os dados? (Atributos pré-atentivos)</vt:lpstr>
      <vt:lpstr>Como nós visualizamos os dados? (Atributos pré-atentivos)</vt:lpstr>
      <vt:lpstr>Cores</vt:lpstr>
      <vt:lpstr>Cores</vt:lpstr>
      <vt:lpstr>Cores</vt:lpstr>
      <vt:lpstr>Cores</vt:lpstr>
      <vt:lpstr>Cores</vt:lpstr>
      <vt:lpstr>Cores</vt:lpstr>
      <vt:lpstr>Cores – Problemas para pessoas com daltonismo (É PRECISO INCLUIR!)</vt:lpstr>
      <vt:lpstr>Cores – Problemas para pessoas com daltonismo (É PRECISO INCLUIR!)</vt:lpstr>
      <vt:lpstr>Cores – Problemas para pessoas com daltonismo (É PRECISO INCLUIR!)</vt:lpstr>
      <vt:lpstr>Cores – Problemas para pessoas com daltonismo (É PRECISO INCLUIR!)</vt:lpstr>
      <vt:lpstr>Cores – Problemas para pessoas com daltonismo (É PRECISO INCLUIR!)</vt:lpstr>
      <vt:lpstr>Exercício1 – Chromatic Vision Simulator</vt:lpstr>
      <vt:lpstr>Tipos comuns de gráficos</vt:lpstr>
      <vt:lpstr>Tipos comuns de gráficos</vt:lpstr>
      <vt:lpstr>Tipos comuns de gráficos</vt:lpstr>
      <vt:lpstr>Não sabemos apresentar dados</vt:lpstr>
      <vt:lpstr>Não sabemos apresentar dados</vt:lpstr>
      <vt:lpstr>Não sabemos apresentar dados</vt:lpstr>
      <vt:lpstr>Não sabemos apresentar dados</vt:lpstr>
      <vt:lpstr>Dialética: É preciso entender os requisitos e alinhar expectativas</vt:lpstr>
      <vt:lpstr>Visualização de dados NÃO é pra comprovar seu achismo</vt:lpstr>
      <vt:lpstr>Os 5 passos para uma boa apresentação</vt:lpstr>
      <vt:lpstr>DEBATE</vt:lpstr>
      <vt:lpstr>O Contexto: Identificando pontos chave</vt:lpstr>
      <vt:lpstr>O Contexto: Identificando pontos chave (exemplo)</vt:lpstr>
      <vt:lpstr>O Contexto: Identificando pontos chave (exemplo)</vt:lpstr>
      <vt:lpstr>Exercício 2: O Contexto</vt:lpstr>
      <vt:lpstr>Exercício 2: Resposta</vt:lpstr>
      <vt:lpstr>Visualização de dados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2014-02-13T18:02:48Z</dcterms:created>
  <dcterms:modified xsi:type="dcterms:W3CDTF">2022-10-22T14:56:04Z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